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64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3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682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9838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197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40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6205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66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39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18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86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47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39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08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08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AB640-5192-4EC1-91C7-BDB4A29B5B49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63B51-9D07-4BFB-9E9C-8BB889BC0C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302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Nesneye Dayalı Programlama 1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</a:t>
            </a:r>
          </a:p>
          <a:p>
            <a:r>
              <a:rPr lang="tr-TR" dirty="0"/>
              <a:t>Alper Talha KARADENİZ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553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941293"/>
          </a:xfrm>
        </p:spPr>
        <p:txBody>
          <a:bodyPr>
            <a:normAutofit/>
          </a:bodyPr>
          <a:lstStyle/>
          <a:p>
            <a:r>
              <a:rPr lang="tr-TR" sz="2000" dirty="0" smtClean="0"/>
              <a:t>Örnek: klavyeden girilen 2 sayıdan büyük olanını ekrana yazdıran program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793375"/>
            <a:ext cx="10353762" cy="5876365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tr-TR" b="1" dirty="0" smtClean="0">
                <a:effectLst/>
              </a:rPr>
              <a:t>		Class </a:t>
            </a:r>
            <a:r>
              <a:rPr lang="tr-TR" b="1" dirty="0" err="1" smtClean="0">
                <a:effectLst/>
              </a:rPr>
              <a:t>Sayi</a:t>
            </a:r>
            <a:endParaRPr lang="tr-TR" b="1" dirty="0" smtClean="0">
              <a:effectLst/>
            </a:endParaRPr>
          </a:p>
          <a:p>
            <a:pPr marL="0" indent="0" fontAlgn="base">
              <a:buNone/>
            </a:pPr>
            <a:r>
              <a:rPr lang="tr-TR" b="1" dirty="0" smtClean="0">
                <a:effectLst/>
              </a:rPr>
              <a:t>		{</a:t>
            </a:r>
          </a:p>
          <a:p>
            <a:pPr marL="0" indent="0" fontAlgn="base">
              <a:buNone/>
            </a:pPr>
            <a:r>
              <a:rPr lang="tr-TR" b="1" dirty="0" smtClean="0">
                <a:effectLst/>
              </a:rPr>
              <a:t>			</a:t>
            </a:r>
            <a:r>
              <a:rPr lang="tr-TR" b="1" dirty="0" err="1" smtClean="0">
                <a:effectLst/>
              </a:rPr>
              <a:t>Public</a:t>
            </a:r>
            <a:r>
              <a:rPr lang="tr-TR" b="1" dirty="0" smtClean="0">
                <a:effectLst/>
              </a:rPr>
              <a:t> </a:t>
            </a:r>
            <a:r>
              <a:rPr lang="tr-TR" b="1" dirty="0" err="1" smtClean="0">
                <a:effectLst/>
              </a:rPr>
              <a:t>int</a:t>
            </a:r>
            <a:r>
              <a:rPr lang="tr-TR" b="1" dirty="0" smtClean="0">
                <a:effectLst/>
              </a:rPr>
              <a:t> sayi1;</a:t>
            </a:r>
          </a:p>
          <a:p>
            <a:pPr marL="0" indent="0" fontAlgn="base">
              <a:buNone/>
            </a:pPr>
            <a:r>
              <a:rPr lang="tr-TR" b="1" dirty="0" smtClean="0">
                <a:effectLst/>
              </a:rPr>
              <a:t>			</a:t>
            </a:r>
            <a:r>
              <a:rPr lang="tr-TR" b="1" dirty="0" err="1" smtClean="0">
                <a:effectLst/>
              </a:rPr>
              <a:t>Public</a:t>
            </a:r>
            <a:r>
              <a:rPr lang="tr-TR" b="1" dirty="0" smtClean="0">
                <a:effectLst/>
              </a:rPr>
              <a:t> </a:t>
            </a:r>
            <a:r>
              <a:rPr lang="tr-TR" b="1" dirty="0" err="1" smtClean="0">
                <a:effectLst/>
              </a:rPr>
              <a:t>int</a:t>
            </a:r>
            <a:r>
              <a:rPr lang="tr-TR" b="1" dirty="0" smtClean="0">
                <a:effectLst/>
              </a:rPr>
              <a:t> sayi2;</a:t>
            </a:r>
          </a:p>
          <a:p>
            <a:pPr marL="0" indent="0" fontAlgn="base">
              <a:buNone/>
            </a:pPr>
            <a:r>
              <a:rPr lang="tr-TR" b="1" dirty="0" smtClean="0">
                <a:effectLst/>
              </a:rPr>
              <a:t>			</a:t>
            </a:r>
            <a:r>
              <a:rPr lang="tr-TR" b="1" dirty="0" err="1" smtClean="0">
                <a:effectLst/>
              </a:rPr>
              <a:t>Public</a:t>
            </a:r>
            <a:r>
              <a:rPr lang="tr-TR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int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BuyukSayi</a:t>
            </a:r>
            <a:r>
              <a:rPr lang="en-US" dirty="0">
                <a:effectLst/>
              </a:rPr>
              <a:t>(</a:t>
            </a:r>
            <a:r>
              <a:rPr lang="en-US" b="1" dirty="0" err="1">
                <a:effectLst/>
              </a:rPr>
              <a:t>int</a:t>
            </a:r>
            <a:r>
              <a:rPr lang="en-US" dirty="0">
                <a:effectLst/>
              </a:rPr>
              <a:t> sayi1, </a:t>
            </a:r>
            <a:r>
              <a:rPr lang="en-US" b="1" dirty="0" err="1">
                <a:effectLst/>
              </a:rPr>
              <a:t>int</a:t>
            </a:r>
            <a:r>
              <a:rPr lang="en-US" dirty="0">
                <a:effectLst/>
              </a:rPr>
              <a:t> sayi2)</a:t>
            </a: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	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{</a:t>
            </a:r>
            <a:endParaRPr lang="en-US" dirty="0">
              <a:effectLst/>
            </a:endParaRPr>
          </a:p>
          <a:p>
            <a:pPr marL="0" indent="0" fontAlgn="base">
              <a:buNone/>
            </a:pPr>
            <a:r>
              <a:rPr lang="en-US" dirty="0">
                <a:effectLst/>
              </a:rPr>
              <a:t> </a:t>
            </a:r>
            <a:r>
              <a:rPr lang="tr-TR" dirty="0" smtClean="0">
                <a:effectLst/>
              </a:rPr>
              <a:t>				</a:t>
            </a:r>
            <a:r>
              <a:rPr lang="en-US" b="1" dirty="0" smtClean="0">
                <a:effectLst/>
              </a:rPr>
              <a:t>if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(sayi1 &gt; sayi2)</a:t>
            </a: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		</a:t>
            </a:r>
            <a:r>
              <a:rPr lang="en-US" dirty="0">
                <a:effectLst/>
              </a:rPr>
              <a:t> </a:t>
            </a:r>
            <a:r>
              <a:rPr lang="en-US" b="1" dirty="0" smtClean="0">
                <a:effectLst/>
              </a:rPr>
              <a:t>return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sayi1;</a:t>
            </a: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		</a:t>
            </a:r>
            <a:r>
              <a:rPr lang="en-US" dirty="0">
                <a:effectLst/>
              </a:rPr>
              <a:t> </a:t>
            </a:r>
            <a:r>
              <a:rPr lang="en-US" b="1" dirty="0" smtClean="0">
                <a:effectLst/>
              </a:rPr>
              <a:t>else</a:t>
            </a:r>
            <a:r>
              <a:rPr lang="en-US" dirty="0" smtClean="0">
                <a:effectLst/>
              </a:rPr>
              <a:t> </a:t>
            </a:r>
            <a:r>
              <a:rPr lang="en-US" b="1" dirty="0">
                <a:effectLst/>
              </a:rPr>
              <a:t>if</a:t>
            </a:r>
            <a:r>
              <a:rPr lang="en-US" dirty="0">
                <a:effectLst/>
              </a:rPr>
              <a:t> (sayi2 &gt; sayi1)</a:t>
            </a: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		</a:t>
            </a:r>
            <a:r>
              <a:rPr lang="en-US" dirty="0">
                <a:effectLst/>
              </a:rPr>
              <a:t> </a:t>
            </a:r>
            <a:r>
              <a:rPr lang="en-US" b="1" dirty="0" smtClean="0">
                <a:effectLst/>
              </a:rPr>
              <a:t>return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sayi2;</a:t>
            </a:r>
          </a:p>
          <a:p>
            <a:pPr marL="0" indent="0" fontAlgn="base">
              <a:buNone/>
            </a:pPr>
            <a:r>
              <a:rPr lang="en-US" dirty="0">
                <a:effectLst/>
              </a:rPr>
              <a:t> </a:t>
            </a:r>
            <a:r>
              <a:rPr lang="tr-TR" dirty="0" smtClean="0">
                <a:effectLst/>
              </a:rPr>
              <a:t>				</a:t>
            </a:r>
            <a:r>
              <a:rPr lang="en-US" b="1" dirty="0" smtClean="0">
                <a:effectLst/>
              </a:rPr>
              <a:t>else</a:t>
            </a:r>
            <a:endParaRPr lang="en-US" dirty="0">
              <a:effectLst/>
            </a:endParaRP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		</a:t>
            </a:r>
            <a:r>
              <a:rPr lang="en-US" dirty="0">
                <a:effectLst/>
              </a:rPr>
              <a:t> </a:t>
            </a:r>
            <a:r>
              <a:rPr lang="en-US" b="1" dirty="0" smtClean="0">
                <a:effectLst/>
              </a:rPr>
              <a:t>return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sayi1;</a:t>
            </a: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	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}</a:t>
            </a:r>
            <a:endParaRPr lang="tr-TR" dirty="0" smtClean="0">
              <a:effectLst/>
            </a:endParaRP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}</a:t>
            </a:r>
            <a:endParaRPr lang="en-US" dirty="0">
              <a:effectLst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9351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874059"/>
          </a:xfrm>
        </p:spPr>
        <p:txBody>
          <a:bodyPr>
            <a:normAutofit/>
          </a:bodyPr>
          <a:lstStyle/>
          <a:p>
            <a:r>
              <a:rPr lang="tr-TR" sz="2000" dirty="0"/>
              <a:t>Örnek: klavyeden girilen 2 sayıdan büyük olanını ekrana yazdıran program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874059"/>
            <a:ext cx="10353762" cy="58629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/>
              <a:t>class</a:t>
            </a:r>
            <a:r>
              <a:rPr lang="tr-TR" dirty="0"/>
              <a:t> Program </a:t>
            </a:r>
          </a:p>
          <a:p>
            <a:pPr marL="0" indent="0">
              <a:buNone/>
            </a:pPr>
            <a:r>
              <a:rPr lang="tr-TR" dirty="0"/>
              <a:t>	{ </a:t>
            </a:r>
          </a:p>
          <a:p>
            <a:pPr marL="0" indent="0">
              <a:buNone/>
            </a:pPr>
            <a:r>
              <a:rPr lang="tr-TR" dirty="0"/>
              <a:t>		</a:t>
            </a:r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/>
              <a:t>		{ </a:t>
            </a:r>
          </a:p>
          <a:p>
            <a:pPr marL="0" indent="0" fontAlgn="base">
              <a:buNone/>
            </a:pPr>
            <a:r>
              <a:rPr lang="tr-TR" dirty="0"/>
              <a:t>			</a:t>
            </a:r>
            <a:r>
              <a:rPr lang="tr-TR" dirty="0" err="1" smtClean="0"/>
              <a:t>Sayi</a:t>
            </a:r>
            <a:r>
              <a:rPr lang="tr-TR" dirty="0" smtClean="0"/>
              <a:t> </a:t>
            </a:r>
            <a:r>
              <a:rPr lang="tr-TR" dirty="0" err="1" smtClean="0"/>
              <a:t>sayi</a:t>
            </a:r>
            <a:r>
              <a:rPr lang="tr-TR" dirty="0" smtClean="0"/>
              <a:t>=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Sayi</a:t>
            </a:r>
            <a:r>
              <a:rPr lang="tr-TR" dirty="0" smtClean="0"/>
              <a:t>();</a:t>
            </a: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	</a:t>
            </a:r>
            <a:r>
              <a:rPr lang="tr-TR" dirty="0" err="1" smtClean="0">
                <a:effectLst/>
              </a:rPr>
              <a:t>Console.WriteLine</a:t>
            </a:r>
            <a:r>
              <a:rPr lang="tr-TR" dirty="0" smtClean="0">
                <a:effectLst/>
              </a:rPr>
              <a:t>("</a:t>
            </a:r>
            <a:r>
              <a:rPr lang="tr-TR" dirty="0">
                <a:effectLst/>
              </a:rPr>
              <a:t>Bir sayı giriniz</a:t>
            </a:r>
            <a:r>
              <a:rPr lang="tr-TR" dirty="0" smtClean="0">
                <a:effectLst/>
              </a:rPr>
              <a:t>");</a:t>
            </a:r>
            <a:r>
              <a:rPr lang="tr-TR" dirty="0">
                <a:effectLst/>
              </a:rPr>
              <a:t> </a:t>
            </a:r>
          </a:p>
          <a:p>
            <a:pPr marL="0" indent="0" fontAlgn="base">
              <a:buNone/>
            </a:pPr>
            <a:r>
              <a:rPr lang="tr-TR" b="1" dirty="0" smtClean="0">
                <a:effectLst/>
              </a:rPr>
              <a:t>			</a:t>
            </a:r>
            <a:r>
              <a:rPr lang="tr-TR" dirty="0" smtClean="0"/>
              <a:t>sayi.s1</a:t>
            </a:r>
            <a:r>
              <a:rPr lang="tr-TR" dirty="0" smtClean="0">
                <a:effectLst/>
              </a:rPr>
              <a:t> </a:t>
            </a:r>
            <a:r>
              <a:rPr lang="tr-TR" dirty="0">
                <a:effectLst/>
              </a:rPr>
              <a:t>= Convert.ToInt32(</a:t>
            </a:r>
            <a:r>
              <a:rPr lang="tr-TR" dirty="0" err="1">
                <a:effectLst/>
              </a:rPr>
              <a:t>Console.ReadLine</a:t>
            </a:r>
            <a:r>
              <a:rPr lang="tr-TR" dirty="0" smtClean="0">
                <a:effectLst/>
              </a:rPr>
              <a:t>());</a:t>
            </a:r>
            <a:r>
              <a:rPr lang="tr-TR" dirty="0">
                <a:effectLst/>
              </a:rPr>
              <a:t> </a:t>
            </a: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	</a:t>
            </a:r>
            <a:r>
              <a:rPr lang="tr-TR" dirty="0" err="1" smtClean="0">
                <a:effectLst/>
              </a:rPr>
              <a:t>Console.Write</a:t>
            </a:r>
            <a:r>
              <a:rPr lang="tr-TR" dirty="0">
                <a:effectLst/>
              </a:rPr>
              <a:t>("Bir sayı daha giriniz</a:t>
            </a:r>
            <a:r>
              <a:rPr lang="tr-TR" dirty="0" smtClean="0">
                <a:effectLst/>
              </a:rPr>
              <a:t>");</a:t>
            </a:r>
            <a:r>
              <a:rPr lang="tr-TR" dirty="0">
                <a:effectLst/>
              </a:rPr>
              <a:t> </a:t>
            </a:r>
          </a:p>
          <a:p>
            <a:pPr marL="0" indent="0" fontAlgn="base">
              <a:buNone/>
            </a:pPr>
            <a:r>
              <a:rPr lang="tr-TR" b="1" dirty="0" smtClean="0">
                <a:effectLst/>
              </a:rPr>
              <a:t>			</a:t>
            </a:r>
            <a:r>
              <a:rPr lang="tr-TR" dirty="0"/>
              <a:t> </a:t>
            </a:r>
            <a:r>
              <a:rPr lang="tr-TR" dirty="0" smtClean="0"/>
              <a:t>sayi.s2 </a:t>
            </a:r>
            <a:r>
              <a:rPr lang="tr-TR" dirty="0" smtClean="0">
                <a:effectLst/>
              </a:rPr>
              <a:t>= </a:t>
            </a:r>
            <a:r>
              <a:rPr lang="tr-TR" dirty="0">
                <a:effectLst/>
              </a:rPr>
              <a:t>Convert.ToInt32(</a:t>
            </a:r>
            <a:r>
              <a:rPr lang="tr-TR" dirty="0" err="1">
                <a:effectLst/>
              </a:rPr>
              <a:t>Console.ReadLine</a:t>
            </a:r>
            <a:r>
              <a:rPr lang="tr-TR" dirty="0" smtClean="0">
                <a:effectLst/>
              </a:rPr>
              <a:t>());</a:t>
            </a:r>
            <a:r>
              <a:rPr lang="tr-TR" dirty="0">
                <a:effectLst/>
              </a:rPr>
              <a:t> </a:t>
            </a: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	</a:t>
            </a:r>
            <a:r>
              <a:rPr lang="tr-TR" dirty="0" err="1" smtClean="0">
                <a:effectLst/>
              </a:rPr>
              <a:t>Console.WriteLine</a:t>
            </a:r>
            <a:r>
              <a:rPr lang="tr-TR" dirty="0" smtClean="0">
                <a:effectLst/>
              </a:rPr>
              <a:t> (</a:t>
            </a:r>
            <a:r>
              <a:rPr lang="tr-TR" dirty="0" err="1" smtClean="0">
                <a:effectLst/>
              </a:rPr>
              <a:t>sayi.BuyukSayi</a:t>
            </a:r>
            <a:r>
              <a:rPr lang="tr-TR" dirty="0" smtClean="0">
                <a:effectLst/>
              </a:rPr>
              <a:t>(s1</a:t>
            </a:r>
            <a:r>
              <a:rPr lang="tr-TR" dirty="0">
                <a:effectLst/>
              </a:rPr>
              <a:t>, s2</a:t>
            </a:r>
            <a:r>
              <a:rPr lang="tr-TR" dirty="0" smtClean="0">
                <a:effectLst/>
              </a:rPr>
              <a:t>));</a:t>
            </a:r>
            <a:r>
              <a:rPr lang="tr-TR" dirty="0">
                <a:effectLst/>
              </a:rPr>
              <a:t> </a:t>
            </a:r>
          </a:p>
          <a:p>
            <a:pPr marL="0" indent="0" fontAlgn="base">
              <a:buNone/>
            </a:pPr>
            <a:r>
              <a:rPr lang="tr-TR" dirty="0" smtClean="0">
                <a:effectLst/>
              </a:rPr>
              <a:t>			</a:t>
            </a:r>
            <a:r>
              <a:rPr lang="tr-TR" dirty="0" err="1" smtClean="0">
                <a:effectLst/>
              </a:rPr>
              <a:t>Console.ReadKey</a:t>
            </a:r>
            <a:r>
              <a:rPr lang="tr-TR" dirty="0">
                <a:effectLst/>
              </a:rPr>
              <a:t>();</a:t>
            </a:r>
          </a:p>
          <a:p>
            <a:pPr marL="0" indent="0">
              <a:buNone/>
            </a:pPr>
            <a:r>
              <a:rPr lang="tr-TR" dirty="0"/>
              <a:t>		} </a:t>
            </a:r>
          </a:p>
          <a:p>
            <a:pPr marL="0" indent="0">
              <a:buNone/>
            </a:pPr>
            <a:r>
              <a:rPr lang="tr-TR" dirty="0"/>
              <a:t>	} 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98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295835"/>
            <a:ext cx="10353761" cy="860612"/>
          </a:xfrm>
        </p:spPr>
        <p:txBody>
          <a:bodyPr/>
          <a:lstStyle/>
          <a:p>
            <a:r>
              <a:rPr lang="tr-TR" dirty="0" smtClean="0"/>
              <a:t>Çalışma Soruları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264023"/>
            <a:ext cx="10353762" cy="535192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Klavyeden girilen sayının tek veya çift olduğunu bulan programı nesne tabanlı programlama yöntemiyle ve </a:t>
            </a:r>
            <a:r>
              <a:rPr lang="tr-TR" dirty="0" err="1" smtClean="0"/>
              <a:t>metod</a:t>
            </a:r>
            <a:r>
              <a:rPr lang="tr-TR" dirty="0" smtClean="0"/>
              <a:t> kullanarak C# dili ile yazınız.</a:t>
            </a:r>
          </a:p>
          <a:p>
            <a:pPr marL="457200" indent="-457200">
              <a:buAutoNum type="arabicPeriod"/>
            </a:pPr>
            <a:r>
              <a:rPr lang="tr-TR" dirty="0">
                <a:effectLst/>
              </a:rPr>
              <a:t>Üç Kenar uzunluğu girilen üçgenin çeşidini bulan programı geriye değer göndermeyen metot </a:t>
            </a:r>
            <a:r>
              <a:rPr lang="tr-TR" dirty="0" smtClean="0">
                <a:effectLst/>
              </a:rPr>
              <a:t>kullanarak ve Nesne tabanlı programlama yöntemiyle gerçekleyiniz.</a:t>
            </a:r>
          </a:p>
          <a:p>
            <a:pPr marL="457200" indent="-457200">
              <a:buAutoNum type="arabicPeriod"/>
            </a:pPr>
            <a:r>
              <a:rPr lang="tr-TR" dirty="0">
                <a:effectLst/>
              </a:rPr>
              <a:t>A2+B2 işlemi için FORMUL adında bir </a:t>
            </a:r>
            <a:r>
              <a:rPr lang="tr-TR" dirty="0" err="1">
                <a:effectLst/>
              </a:rPr>
              <a:t>metod</a:t>
            </a:r>
            <a:r>
              <a:rPr lang="tr-TR" dirty="0">
                <a:effectLst/>
              </a:rPr>
              <a:t> oluşturarak A ve B değerleri gönderilerek geri işlemin sonucunu gönderen metodu oluşturunuz ve Klavyeden girilen A ve B değerlerini metoda göndererek formülün sonucunu ekrana yazdıran C# programını </a:t>
            </a:r>
            <a:r>
              <a:rPr lang="tr-TR" dirty="0" smtClean="0">
                <a:effectLst/>
              </a:rPr>
              <a:t> nesne tabanlı programlama yöntemi ile yazınız</a:t>
            </a:r>
            <a:r>
              <a:rPr lang="tr-TR" dirty="0" smtClean="0">
                <a:effectLst/>
              </a:rPr>
              <a:t>.</a:t>
            </a:r>
          </a:p>
          <a:p>
            <a:pPr marL="457200" indent="-457200">
              <a:buAutoNum type="arabicPeriod"/>
            </a:pPr>
            <a:r>
              <a:rPr lang="tr-TR" dirty="0"/>
              <a:t>Öğrencilerin ad, </a:t>
            </a:r>
            <a:r>
              <a:rPr lang="tr-TR" dirty="0" err="1"/>
              <a:t>soyad</a:t>
            </a:r>
            <a:r>
              <a:rPr lang="tr-TR" dirty="0"/>
              <a:t>, doğum tarihi, memleketi, öğrenci numarası, bölümü, fakültesi bilgilerini tutan sınıfı </a:t>
            </a:r>
            <a:r>
              <a:rPr lang="tr-TR" dirty="0" smtClean="0"/>
              <a:t>oluşturunuz. </a:t>
            </a:r>
            <a:r>
              <a:rPr lang="tr-TR" b="1" dirty="0" err="1"/>
              <a:t>Ogrenci</a:t>
            </a:r>
            <a:r>
              <a:rPr lang="tr-TR" b="1" dirty="0"/>
              <a:t> </a:t>
            </a:r>
            <a:r>
              <a:rPr lang="tr-TR" dirty="0"/>
              <a:t>sınıfının içerisindeki </a:t>
            </a:r>
            <a:r>
              <a:rPr lang="tr-TR" b="1" dirty="0" err="1"/>
              <a:t>EkranaYazdir</a:t>
            </a:r>
            <a:r>
              <a:rPr lang="tr-TR" b="1" dirty="0"/>
              <a:t>() </a:t>
            </a:r>
            <a:r>
              <a:rPr lang="tr-TR" dirty="0" smtClean="0"/>
              <a:t>metodu ile öğrencilerin bilgilerini ekrana yazdırınız.</a:t>
            </a:r>
            <a:endParaRPr lang="tr-TR" dirty="0" smtClean="0">
              <a:effectLst/>
            </a:endParaRP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18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  <a:p>
            <a:pPr lvl="1"/>
            <a:r>
              <a:rPr lang="tr-TR" dirty="0" err="1"/>
              <a:t>Öğr</a:t>
            </a:r>
            <a:r>
              <a:rPr lang="tr-TR" dirty="0"/>
              <a:t>. Gör. Özgür Çiftçi 	</a:t>
            </a:r>
          </a:p>
          <a:p>
            <a:pPr marL="457200" lvl="1" indent="0">
              <a:buNone/>
            </a:pPr>
            <a:r>
              <a:rPr lang="tr-TR" dirty="0"/>
              <a:t>Nesne Tabanlı Programlama Ders Notları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50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680882"/>
            <a:ext cx="10353762" cy="4612342"/>
          </a:xfrm>
        </p:spPr>
        <p:txBody>
          <a:bodyPr/>
          <a:lstStyle/>
          <a:p>
            <a:r>
              <a:rPr lang="tr-TR" dirty="0" smtClean="0"/>
              <a:t>Uygulama içerisinde belirtilen işleri yapan, küçük program parçalarıdır.</a:t>
            </a:r>
          </a:p>
          <a:p>
            <a:r>
              <a:rPr lang="tr-TR" dirty="0" smtClean="0"/>
              <a:t>Yapısal programlama da sık kullanılan bir yöntemdir ve Nesne Tabanlı programlamanın da vazgeçilmezidir. </a:t>
            </a:r>
          </a:p>
          <a:p>
            <a:r>
              <a:rPr lang="tr-TR" dirty="0" smtClean="0"/>
              <a:t>Kodun merkezi yönetimi,  kodun tekrar kullanılabilirliğini ve soyutlamayı sağlamaktadır.</a:t>
            </a:r>
          </a:p>
          <a:p>
            <a:r>
              <a:rPr lang="tr-TR" dirty="0"/>
              <a:t>Genel yapısı </a:t>
            </a:r>
          </a:p>
          <a:p>
            <a:pPr marL="0" indent="0">
              <a:buNone/>
            </a:pPr>
            <a:r>
              <a:rPr lang="tr-TR" b="1" dirty="0" smtClean="0"/>
              <a:t>	</a:t>
            </a:r>
            <a:r>
              <a:rPr lang="it-IT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erişim </a:t>
            </a:r>
            <a:r>
              <a:rPr lang="it-IT" b="1" dirty="0">
                <a:latin typeface="Andalus" panose="02020603050405020304" pitchFamily="18" charset="-78"/>
                <a:cs typeface="Andalus" panose="02020603050405020304" pitchFamily="18" charset="-78"/>
              </a:rPr>
              <a:t>belirteci </a:t>
            </a:r>
            <a:r>
              <a:rPr lang="tr-T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it-IT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geridonustipi </a:t>
            </a:r>
            <a:r>
              <a:rPr lang="tr-TR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it-IT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metod_ismi</a:t>
            </a:r>
            <a:r>
              <a:rPr lang="it-IT" b="1" dirty="0">
                <a:latin typeface="Andalus" panose="02020603050405020304" pitchFamily="18" charset="-78"/>
                <a:cs typeface="Andalus" panose="02020603050405020304" pitchFamily="18" charset="-78"/>
              </a:rPr>
              <a:t>( </a:t>
            </a:r>
            <a:r>
              <a:rPr lang="it-IT" i="1" dirty="0">
                <a:latin typeface="Andalus" panose="02020603050405020304" pitchFamily="18" charset="-78"/>
                <a:cs typeface="Andalus" panose="02020603050405020304" pitchFamily="18" charset="-78"/>
              </a:rPr>
              <a:t>parametre listesi</a:t>
            </a:r>
            <a:r>
              <a:rPr lang="it-IT" b="1" dirty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endParaRPr lang="it-IT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tr-TR" dirty="0"/>
              <a:t>şeklindedir. </a:t>
            </a:r>
          </a:p>
        </p:txBody>
      </p:sp>
    </p:spTree>
    <p:extLst>
      <p:ext uri="{BB962C8B-B14F-4D97-AF65-F5344CB8AC3E}">
        <p14:creationId xmlns:p14="http://schemas.microsoft.com/office/powerpoint/2010/main" val="42573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919162" y="112327"/>
            <a:ext cx="10353675" cy="981075"/>
          </a:xfrm>
        </p:spPr>
        <p:txBody>
          <a:bodyPr/>
          <a:lstStyle/>
          <a:p>
            <a:r>
              <a:rPr lang="tr-TR" dirty="0" err="1"/>
              <a:t>Metodlar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5000065" y="1183343"/>
            <a:ext cx="2191870" cy="1075764"/>
          </a:xfrm>
          <a:prstGeom prst="rect">
            <a:avLst/>
          </a:prstGeom>
          <a:solidFill>
            <a:schemeClr val="tx2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Metodlar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2124635" y="2675964"/>
            <a:ext cx="1772808" cy="1008530"/>
          </a:xfrm>
          <a:prstGeom prst="rect">
            <a:avLst/>
          </a:prstGeom>
          <a:solidFill>
            <a:schemeClr val="tx2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Geri Değer Döndürmeyen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458394" y="4896710"/>
            <a:ext cx="1485900" cy="1035424"/>
          </a:xfrm>
          <a:prstGeom prst="rect">
            <a:avLst/>
          </a:prstGeom>
          <a:solidFill>
            <a:schemeClr val="tx2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Parametre Almayan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3904734" y="4896710"/>
            <a:ext cx="1519518" cy="1035425"/>
          </a:xfrm>
          <a:prstGeom prst="rect">
            <a:avLst/>
          </a:prstGeom>
          <a:solidFill>
            <a:schemeClr val="tx2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Parametre Alan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8310283" y="2675964"/>
            <a:ext cx="1667436" cy="1008530"/>
          </a:xfrm>
          <a:prstGeom prst="rect">
            <a:avLst/>
          </a:prstGeom>
          <a:solidFill>
            <a:schemeClr val="tx2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Geri Değer Döndüren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6513021" y="4866729"/>
            <a:ext cx="1479176" cy="1035424"/>
          </a:xfrm>
          <a:prstGeom prst="rect">
            <a:avLst/>
          </a:prstGeom>
          <a:solidFill>
            <a:schemeClr val="tx2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Parametre Almayan</a:t>
            </a:r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10560142" y="4777118"/>
            <a:ext cx="1425389" cy="1031236"/>
          </a:xfrm>
          <a:prstGeom prst="rect">
            <a:avLst/>
          </a:prstGeom>
          <a:solidFill>
            <a:schemeClr val="tx2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Parametre Alan</a:t>
            </a:r>
            <a:endParaRPr lang="tr-TR" dirty="0"/>
          </a:p>
        </p:txBody>
      </p:sp>
      <p:cxnSp>
        <p:nvCxnSpPr>
          <p:cNvPr id="15" name="Düz Bağlayıcı 14"/>
          <p:cNvCxnSpPr>
            <a:stCxn id="7" idx="2"/>
          </p:cNvCxnSpPr>
          <p:nvPr/>
        </p:nvCxnSpPr>
        <p:spPr>
          <a:xfrm>
            <a:off x="6096000" y="2259107"/>
            <a:ext cx="4997" cy="11886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 flipH="1">
            <a:off x="4137285" y="3552669"/>
            <a:ext cx="19587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H="1">
            <a:off x="6163310" y="3552669"/>
            <a:ext cx="19587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3096791" y="3820582"/>
            <a:ext cx="4997" cy="11886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H="1">
            <a:off x="2148442" y="5373126"/>
            <a:ext cx="1602387" cy="113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9385544" y="3820582"/>
            <a:ext cx="4997" cy="11886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 flipH="1">
            <a:off x="8584350" y="5414422"/>
            <a:ext cx="1602387" cy="113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64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94130"/>
            <a:ext cx="10353761" cy="753036"/>
          </a:xfrm>
        </p:spPr>
        <p:txBody>
          <a:bodyPr/>
          <a:lstStyle/>
          <a:p>
            <a:r>
              <a:rPr lang="tr-TR" dirty="0" err="1" smtClean="0"/>
              <a:t>Metodlar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753035"/>
            <a:ext cx="10353762" cy="599738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Dışarıdan değer </a:t>
            </a:r>
            <a:r>
              <a:rPr lang="tr-TR" b="1" dirty="0"/>
              <a:t>almayan</a:t>
            </a:r>
            <a:r>
              <a:rPr lang="tr-TR" dirty="0"/>
              <a:t> ve geri değer döndürmeyen </a:t>
            </a:r>
            <a:r>
              <a:rPr lang="tr-TR" dirty="0" err="1"/>
              <a:t>metod</a:t>
            </a:r>
            <a:r>
              <a:rPr lang="tr-TR" dirty="0"/>
              <a:t> tanımı: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erişim_belirteci</a:t>
            </a:r>
            <a:r>
              <a:rPr lang="tr-TR" dirty="0" smtClean="0"/>
              <a:t>   </a:t>
            </a:r>
            <a:r>
              <a:rPr lang="tr-TR" dirty="0" err="1" smtClean="0"/>
              <a:t>void</a:t>
            </a:r>
            <a:r>
              <a:rPr lang="tr-TR" dirty="0" smtClean="0"/>
              <a:t>   </a:t>
            </a:r>
            <a:r>
              <a:rPr lang="tr-TR" dirty="0" err="1" smtClean="0"/>
              <a:t>metot_ismi</a:t>
            </a:r>
            <a:r>
              <a:rPr lang="tr-TR" dirty="0"/>
              <a:t>()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Dışarıdan değer alan </a:t>
            </a:r>
            <a:r>
              <a:rPr lang="tr-TR" dirty="0"/>
              <a:t>ve </a:t>
            </a:r>
            <a:r>
              <a:rPr lang="tr-TR" b="1" dirty="0"/>
              <a:t>geri değer döndürmeyen </a:t>
            </a:r>
            <a:r>
              <a:rPr lang="tr-TR" b="1" dirty="0" err="1"/>
              <a:t>metod</a:t>
            </a:r>
            <a:r>
              <a:rPr lang="tr-TR" b="1" dirty="0"/>
              <a:t> tanımı: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it-IT" dirty="0" smtClean="0"/>
              <a:t>erişim_belirteci </a:t>
            </a:r>
            <a:r>
              <a:rPr lang="tr-TR" dirty="0" smtClean="0"/>
              <a:t>   </a:t>
            </a:r>
            <a:r>
              <a:rPr lang="it-IT" dirty="0" smtClean="0"/>
              <a:t>void </a:t>
            </a:r>
            <a:r>
              <a:rPr lang="tr-TR" dirty="0" smtClean="0"/>
              <a:t>   </a:t>
            </a:r>
            <a:r>
              <a:rPr lang="it-IT" dirty="0" smtClean="0"/>
              <a:t>metot_ismi</a:t>
            </a:r>
            <a:r>
              <a:rPr lang="tr-TR" dirty="0" smtClean="0"/>
              <a:t>    </a:t>
            </a:r>
            <a:r>
              <a:rPr lang="it-IT" dirty="0" smtClean="0"/>
              <a:t>( </a:t>
            </a:r>
            <a:r>
              <a:rPr lang="it-IT" dirty="0"/>
              <a:t>parametre listesi) </a:t>
            </a:r>
            <a:endParaRPr lang="tr-TR" dirty="0" smtClean="0"/>
          </a:p>
          <a:p>
            <a:pPr marL="0" indent="0">
              <a:buNone/>
            </a:pPr>
            <a:endParaRPr lang="it-IT" dirty="0"/>
          </a:p>
          <a:p>
            <a:r>
              <a:rPr lang="tr-TR" b="1" dirty="0"/>
              <a:t>Dışarıdan değer almayan </a:t>
            </a:r>
            <a:r>
              <a:rPr lang="tr-TR" dirty="0"/>
              <a:t>ve </a:t>
            </a:r>
            <a:r>
              <a:rPr lang="tr-TR" b="1" dirty="0"/>
              <a:t>geri değer döndüren </a:t>
            </a:r>
            <a:r>
              <a:rPr lang="tr-TR" b="1" dirty="0" err="1"/>
              <a:t>metod</a:t>
            </a:r>
            <a:r>
              <a:rPr lang="tr-TR" b="1" dirty="0"/>
              <a:t> tanımı: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erişim_belirteci</a:t>
            </a:r>
            <a:r>
              <a:rPr lang="tr-TR" dirty="0" smtClean="0"/>
              <a:t>    </a:t>
            </a:r>
            <a:r>
              <a:rPr lang="tr-TR" dirty="0" err="1"/>
              <a:t>geriDonusTipi</a:t>
            </a: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 err="1" smtClean="0"/>
              <a:t>metot_ismi</a:t>
            </a:r>
            <a:r>
              <a:rPr lang="tr-TR" dirty="0" smtClean="0"/>
              <a:t>   ()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Dışarıdan değer alan </a:t>
            </a:r>
            <a:r>
              <a:rPr lang="tr-TR" dirty="0"/>
              <a:t>ve </a:t>
            </a:r>
            <a:r>
              <a:rPr lang="tr-TR" b="1" dirty="0"/>
              <a:t>geri değer döndüren </a:t>
            </a:r>
            <a:r>
              <a:rPr lang="tr-TR" b="1" dirty="0" err="1"/>
              <a:t>metod</a:t>
            </a:r>
            <a:r>
              <a:rPr lang="tr-TR" b="1" dirty="0"/>
              <a:t> tanımı: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erişim_belirteci</a:t>
            </a:r>
            <a:r>
              <a:rPr lang="tr-TR" dirty="0" smtClean="0"/>
              <a:t>    </a:t>
            </a:r>
            <a:r>
              <a:rPr lang="tr-TR" dirty="0" err="1" smtClean="0"/>
              <a:t>geriDonusTipi</a:t>
            </a:r>
            <a:r>
              <a:rPr lang="tr-TR" dirty="0" smtClean="0"/>
              <a:t>    </a:t>
            </a:r>
            <a:r>
              <a:rPr lang="tr-TR" dirty="0" err="1" smtClean="0"/>
              <a:t>metot_ismi</a:t>
            </a:r>
            <a:r>
              <a:rPr lang="tr-TR" dirty="0" smtClean="0"/>
              <a:t>     (parametre </a:t>
            </a:r>
            <a:r>
              <a:rPr lang="tr-TR" dirty="0"/>
              <a:t>listesi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i="1" u="sng" dirty="0" err="1"/>
              <a:t>Metodların</a:t>
            </a:r>
            <a:r>
              <a:rPr lang="tr-TR" i="1" u="sng" dirty="0"/>
              <a:t> geri değer döndürmesi durumunda </a:t>
            </a:r>
            <a:r>
              <a:rPr lang="tr-TR" b="1" dirty="0" err="1">
                <a:solidFill>
                  <a:srgbClr val="FF0000"/>
                </a:solidFill>
              </a:rPr>
              <a:t>return</a:t>
            </a:r>
            <a:r>
              <a:rPr lang="tr-TR" i="1" u="sng" dirty="0"/>
              <a:t> anahtar kelimesi ile metodun işlevi geri döndürülür. </a:t>
            </a:r>
            <a:r>
              <a:rPr lang="tr-TR" i="1" u="sng" dirty="0" smtClean="0"/>
              <a:t> </a:t>
            </a:r>
            <a:endParaRPr lang="tr-TR" i="1" u="sng" dirty="0"/>
          </a:p>
        </p:txBody>
      </p:sp>
    </p:spTree>
    <p:extLst>
      <p:ext uri="{BB962C8B-B14F-4D97-AF65-F5344CB8AC3E}">
        <p14:creationId xmlns:p14="http://schemas.microsoft.com/office/powerpoint/2010/main" val="97946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88259"/>
            <a:ext cx="10353761" cy="766482"/>
          </a:xfrm>
        </p:spPr>
        <p:txBody>
          <a:bodyPr>
            <a:normAutofit fontScale="90000"/>
          </a:bodyPr>
          <a:lstStyle/>
          <a:p>
            <a:r>
              <a:rPr lang="tr-TR" dirty="0"/>
              <a:t>Örnek </a:t>
            </a:r>
            <a:r>
              <a:rPr lang="tr-TR" dirty="0" smtClean="0"/>
              <a:t>: </a:t>
            </a:r>
            <a:r>
              <a:rPr lang="tr-TR" b="0" dirty="0"/>
              <a:t>2 tam sayıyı toplayıp sonucu geri döndüren metot.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54741"/>
            <a:ext cx="10353762" cy="590325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sz="2900" dirty="0" smtClean="0"/>
              <a:t>	</a:t>
            </a:r>
            <a:r>
              <a:rPr lang="tr-TR" sz="2900" dirty="0" err="1" smtClean="0"/>
              <a:t>public</a:t>
            </a:r>
            <a:r>
              <a:rPr lang="tr-TR" sz="2900" dirty="0" smtClean="0"/>
              <a:t> </a:t>
            </a:r>
            <a:r>
              <a:rPr lang="tr-TR" sz="2900" dirty="0" err="1"/>
              <a:t>class</a:t>
            </a:r>
            <a:r>
              <a:rPr lang="tr-TR" sz="2900" dirty="0"/>
              <a:t> A </a:t>
            </a:r>
            <a:endParaRPr lang="tr-TR" sz="2900" dirty="0" smtClean="0"/>
          </a:p>
          <a:p>
            <a:pPr marL="0" indent="0">
              <a:buNone/>
            </a:pPr>
            <a:r>
              <a:rPr lang="tr-TR" sz="2900" dirty="0" smtClean="0"/>
              <a:t>		{ </a:t>
            </a:r>
          </a:p>
          <a:p>
            <a:pPr marL="0" indent="0">
              <a:buNone/>
            </a:pPr>
            <a:r>
              <a:rPr lang="tr-TR" sz="2900" dirty="0" smtClean="0"/>
              <a:t>			</a:t>
            </a:r>
            <a:r>
              <a:rPr lang="tr-TR" sz="2900" dirty="0" err="1" smtClean="0"/>
              <a:t>public</a:t>
            </a:r>
            <a:r>
              <a:rPr lang="tr-TR" sz="2900" dirty="0" smtClean="0"/>
              <a:t> </a:t>
            </a:r>
            <a:r>
              <a:rPr lang="tr-TR" sz="2900" dirty="0" err="1"/>
              <a:t>int</a:t>
            </a:r>
            <a:r>
              <a:rPr lang="tr-TR" sz="2900" dirty="0"/>
              <a:t> Hesapla(</a:t>
            </a:r>
            <a:r>
              <a:rPr lang="tr-TR" sz="2900" dirty="0" err="1"/>
              <a:t>int</a:t>
            </a:r>
            <a:r>
              <a:rPr lang="tr-TR" sz="2900" dirty="0"/>
              <a:t> a, </a:t>
            </a:r>
            <a:r>
              <a:rPr lang="tr-TR" sz="2900" dirty="0" err="1"/>
              <a:t>int</a:t>
            </a:r>
            <a:r>
              <a:rPr lang="tr-TR" sz="2900" dirty="0"/>
              <a:t> b) </a:t>
            </a:r>
          </a:p>
          <a:p>
            <a:pPr marL="0" indent="0">
              <a:buNone/>
            </a:pPr>
            <a:r>
              <a:rPr lang="tr-TR" sz="2900" dirty="0" smtClean="0"/>
              <a:t>			{ </a:t>
            </a:r>
            <a:endParaRPr lang="tr-TR" sz="2900" dirty="0"/>
          </a:p>
          <a:p>
            <a:pPr marL="0" indent="0">
              <a:buNone/>
            </a:pPr>
            <a:r>
              <a:rPr lang="tr-TR" sz="2900" dirty="0" smtClean="0"/>
              <a:t>				</a:t>
            </a:r>
            <a:r>
              <a:rPr lang="tr-TR" sz="2900" dirty="0" err="1" smtClean="0"/>
              <a:t>int</a:t>
            </a:r>
            <a:r>
              <a:rPr lang="tr-TR" sz="2900" dirty="0" smtClean="0"/>
              <a:t> </a:t>
            </a:r>
            <a:r>
              <a:rPr lang="tr-TR" sz="2900" dirty="0"/>
              <a:t>toplam; </a:t>
            </a:r>
          </a:p>
          <a:p>
            <a:pPr marL="0" indent="0">
              <a:buNone/>
            </a:pPr>
            <a:r>
              <a:rPr lang="tr-TR" sz="2900" dirty="0" smtClean="0"/>
              <a:t>				toplam </a:t>
            </a:r>
            <a:r>
              <a:rPr lang="tr-TR" sz="2900" dirty="0"/>
              <a:t>= a + b; </a:t>
            </a:r>
          </a:p>
          <a:p>
            <a:pPr marL="0" indent="0">
              <a:buNone/>
            </a:pPr>
            <a:r>
              <a:rPr lang="tr-TR" sz="2900" dirty="0" smtClean="0"/>
              <a:t>				</a:t>
            </a:r>
            <a:r>
              <a:rPr lang="tr-TR" sz="2900" dirty="0" err="1" smtClean="0"/>
              <a:t>return</a:t>
            </a:r>
            <a:r>
              <a:rPr lang="tr-TR" sz="2900" dirty="0" smtClean="0"/>
              <a:t> </a:t>
            </a:r>
            <a:r>
              <a:rPr lang="tr-TR" sz="2900" dirty="0"/>
              <a:t>toplam; </a:t>
            </a:r>
            <a:endParaRPr lang="tr-TR" sz="2900" dirty="0" smtClean="0"/>
          </a:p>
          <a:p>
            <a:pPr marL="0" indent="0">
              <a:buNone/>
            </a:pPr>
            <a:r>
              <a:rPr lang="tr-TR" sz="2900" dirty="0" smtClean="0"/>
              <a:t>			} </a:t>
            </a:r>
          </a:p>
          <a:p>
            <a:pPr marL="0" indent="0">
              <a:buNone/>
            </a:pPr>
            <a:r>
              <a:rPr lang="tr-TR" sz="2900" dirty="0" smtClean="0"/>
              <a:t>		} </a:t>
            </a:r>
            <a:endParaRPr lang="tr-TR" sz="2900" dirty="0"/>
          </a:p>
          <a:p>
            <a:pPr marL="0" indent="0">
              <a:buNone/>
            </a:pPr>
            <a:r>
              <a:rPr lang="tr-TR" sz="2900" dirty="0" smtClean="0"/>
              <a:t>		</a:t>
            </a:r>
            <a:r>
              <a:rPr lang="tr-TR" sz="2900" dirty="0" err="1" smtClean="0"/>
              <a:t>class</a:t>
            </a:r>
            <a:r>
              <a:rPr lang="tr-TR" sz="2900" dirty="0" smtClean="0"/>
              <a:t> </a:t>
            </a:r>
            <a:r>
              <a:rPr lang="tr-TR" sz="2900" dirty="0"/>
              <a:t>Program </a:t>
            </a:r>
          </a:p>
          <a:p>
            <a:pPr marL="0" indent="0">
              <a:buNone/>
            </a:pPr>
            <a:r>
              <a:rPr lang="tr-TR" sz="2900" dirty="0" smtClean="0"/>
              <a:t>		{ </a:t>
            </a:r>
            <a:endParaRPr lang="tr-TR" sz="2900" dirty="0"/>
          </a:p>
          <a:p>
            <a:pPr marL="0" indent="0">
              <a:buNone/>
            </a:pPr>
            <a:r>
              <a:rPr lang="tr-TR" sz="2900" dirty="0" smtClean="0"/>
              <a:t>			</a:t>
            </a:r>
            <a:r>
              <a:rPr lang="tr-TR" sz="2900" dirty="0" err="1" smtClean="0"/>
              <a:t>static</a:t>
            </a:r>
            <a:r>
              <a:rPr lang="tr-TR" sz="2900" dirty="0" smtClean="0"/>
              <a:t> </a:t>
            </a:r>
            <a:r>
              <a:rPr lang="tr-TR" sz="2900" dirty="0" err="1"/>
              <a:t>void</a:t>
            </a:r>
            <a:r>
              <a:rPr lang="tr-TR" sz="2900" dirty="0"/>
              <a:t> Main(</a:t>
            </a:r>
            <a:r>
              <a:rPr lang="tr-TR" sz="2900" dirty="0" err="1"/>
              <a:t>string</a:t>
            </a:r>
            <a:r>
              <a:rPr lang="tr-TR" sz="2900" dirty="0"/>
              <a:t>[] </a:t>
            </a:r>
            <a:r>
              <a:rPr lang="tr-TR" sz="2900" dirty="0" err="1"/>
              <a:t>args</a:t>
            </a:r>
            <a:r>
              <a:rPr lang="tr-TR" sz="2900" dirty="0"/>
              <a:t>) </a:t>
            </a:r>
          </a:p>
          <a:p>
            <a:pPr marL="0" indent="0">
              <a:buNone/>
            </a:pPr>
            <a:r>
              <a:rPr lang="tr-TR" sz="2900" dirty="0" smtClean="0"/>
              <a:t>			{ </a:t>
            </a:r>
            <a:endParaRPr lang="tr-TR" sz="2900" dirty="0"/>
          </a:p>
          <a:p>
            <a:pPr marL="0" indent="0">
              <a:buNone/>
            </a:pPr>
            <a:r>
              <a:rPr lang="tr-TR" sz="2900" dirty="0" smtClean="0"/>
              <a:t>				A </a:t>
            </a:r>
            <a:r>
              <a:rPr lang="tr-TR" sz="2900" dirty="0" err="1"/>
              <a:t>yeniSinif</a:t>
            </a:r>
            <a:r>
              <a:rPr lang="tr-TR" sz="2900" dirty="0"/>
              <a:t> = </a:t>
            </a:r>
            <a:r>
              <a:rPr lang="tr-TR" sz="2900" dirty="0" err="1"/>
              <a:t>new</a:t>
            </a:r>
            <a:r>
              <a:rPr lang="tr-TR" sz="2900" dirty="0"/>
              <a:t> A(); </a:t>
            </a:r>
          </a:p>
          <a:p>
            <a:pPr marL="0" indent="0">
              <a:buNone/>
            </a:pPr>
            <a:r>
              <a:rPr lang="tr-TR" sz="2900" dirty="0" smtClean="0"/>
              <a:t>				</a:t>
            </a:r>
            <a:r>
              <a:rPr lang="tr-TR" sz="2900" dirty="0" err="1" smtClean="0"/>
              <a:t>int</a:t>
            </a:r>
            <a:r>
              <a:rPr lang="tr-TR" sz="2900" dirty="0" smtClean="0"/>
              <a:t> </a:t>
            </a:r>
            <a:r>
              <a:rPr lang="tr-TR" sz="2900" dirty="0" err="1"/>
              <a:t>sonuc</a:t>
            </a:r>
            <a:r>
              <a:rPr lang="tr-TR" sz="2900" dirty="0"/>
              <a:t> = </a:t>
            </a:r>
            <a:r>
              <a:rPr lang="tr-TR" sz="2900" dirty="0" err="1"/>
              <a:t>yeniSinif.Hesapla</a:t>
            </a:r>
            <a:r>
              <a:rPr lang="tr-TR" sz="2900" dirty="0"/>
              <a:t>(8, 9); </a:t>
            </a:r>
          </a:p>
          <a:p>
            <a:pPr marL="0" indent="0">
              <a:buNone/>
            </a:pPr>
            <a:r>
              <a:rPr lang="tr-TR" sz="2900" dirty="0" smtClean="0"/>
              <a:t>				</a:t>
            </a:r>
            <a:r>
              <a:rPr lang="tr-TR" sz="2900" dirty="0" err="1" smtClean="0"/>
              <a:t>Console.WriteLine</a:t>
            </a:r>
            <a:r>
              <a:rPr lang="tr-TR" sz="2900" dirty="0" smtClean="0"/>
              <a:t>(</a:t>
            </a:r>
            <a:r>
              <a:rPr lang="tr-TR" sz="2900" dirty="0" err="1" smtClean="0"/>
              <a:t>sonuc</a:t>
            </a:r>
            <a:r>
              <a:rPr lang="tr-TR" sz="2900" dirty="0"/>
              <a:t>); </a:t>
            </a:r>
          </a:p>
          <a:p>
            <a:pPr marL="0" indent="0">
              <a:buNone/>
            </a:pPr>
            <a:r>
              <a:rPr lang="tr-TR" sz="2900" dirty="0" smtClean="0"/>
              <a:t>			} </a:t>
            </a:r>
            <a:endParaRPr lang="tr-TR" sz="2900" dirty="0"/>
          </a:p>
          <a:p>
            <a:pPr marL="0" indent="0">
              <a:buNone/>
            </a:pPr>
            <a:r>
              <a:rPr lang="tr-TR" sz="2900" dirty="0" smtClean="0"/>
              <a:t>		} </a:t>
            </a:r>
            <a:r>
              <a:rPr lang="tr-TR" sz="2900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232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376518"/>
          </a:xfrm>
        </p:spPr>
        <p:txBody>
          <a:bodyPr>
            <a:normAutofit/>
          </a:bodyPr>
          <a:lstStyle/>
          <a:p>
            <a:r>
              <a:rPr lang="tr-TR" sz="2000" dirty="0" smtClean="0"/>
              <a:t>Örnek: </a:t>
            </a:r>
            <a:r>
              <a:rPr lang="tr-TR" sz="2000" b="0" dirty="0"/>
              <a:t>Ekrana bilgi yazdıran metot 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376519"/>
            <a:ext cx="10353762" cy="648148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sz="2200" dirty="0" err="1" smtClean="0"/>
              <a:t>public</a:t>
            </a:r>
            <a:r>
              <a:rPr lang="tr-TR" sz="2200" dirty="0" smtClean="0"/>
              <a:t> </a:t>
            </a:r>
            <a:r>
              <a:rPr lang="tr-TR" sz="2200" dirty="0" err="1"/>
              <a:t>class</a:t>
            </a:r>
            <a:r>
              <a:rPr lang="tr-TR" sz="2200" dirty="0"/>
              <a:t> A </a:t>
            </a:r>
          </a:p>
          <a:p>
            <a:pPr marL="0" indent="0">
              <a:buNone/>
            </a:pPr>
            <a:r>
              <a:rPr lang="tr-TR" sz="2200" dirty="0" smtClean="0"/>
              <a:t>		{ </a:t>
            </a:r>
          </a:p>
          <a:p>
            <a:pPr marL="0" indent="0">
              <a:buNone/>
            </a:pPr>
            <a:r>
              <a:rPr lang="tr-TR" sz="2200" dirty="0" smtClean="0"/>
              <a:t>			</a:t>
            </a:r>
            <a:r>
              <a:rPr lang="tr-TR" sz="2200" dirty="0" err="1" smtClean="0"/>
              <a:t>private</a:t>
            </a:r>
            <a:r>
              <a:rPr lang="tr-TR" sz="2200" dirty="0" smtClean="0"/>
              <a:t> </a:t>
            </a:r>
            <a:r>
              <a:rPr lang="tr-TR" sz="2200" dirty="0" err="1" smtClean="0"/>
              <a:t>int</a:t>
            </a:r>
            <a:r>
              <a:rPr lang="tr-TR" sz="2200" dirty="0" smtClean="0"/>
              <a:t> Hesapla(</a:t>
            </a:r>
            <a:r>
              <a:rPr lang="tr-TR" sz="2200" dirty="0" err="1" smtClean="0"/>
              <a:t>int</a:t>
            </a:r>
            <a:r>
              <a:rPr lang="tr-TR" sz="2200" dirty="0" smtClean="0"/>
              <a:t> a, </a:t>
            </a:r>
            <a:r>
              <a:rPr lang="tr-TR" sz="2200" dirty="0" err="1" smtClean="0"/>
              <a:t>int</a:t>
            </a:r>
            <a:r>
              <a:rPr lang="tr-TR" sz="2200" dirty="0" smtClean="0"/>
              <a:t> b) // sarmala gereği erişim düzeyi </a:t>
            </a:r>
            <a:r>
              <a:rPr lang="tr-TR" sz="2200" dirty="0" err="1" smtClean="0"/>
              <a:t>private</a:t>
            </a:r>
            <a:r>
              <a:rPr lang="tr-TR" sz="2200" dirty="0" smtClean="0"/>
              <a:t> olarak değiştirilmiştir. </a:t>
            </a:r>
          </a:p>
          <a:p>
            <a:pPr marL="0" indent="0">
              <a:buNone/>
            </a:pPr>
            <a:r>
              <a:rPr lang="tr-TR" sz="2200" dirty="0" smtClean="0"/>
              <a:t>			{ </a:t>
            </a:r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			</a:t>
            </a:r>
            <a:r>
              <a:rPr lang="tr-TR" sz="2200" dirty="0" err="1" smtClean="0"/>
              <a:t>int</a:t>
            </a:r>
            <a:r>
              <a:rPr lang="tr-TR" sz="2200" dirty="0" smtClean="0"/>
              <a:t> </a:t>
            </a:r>
            <a:r>
              <a:rPr lang="tr-TR" sz="2200" dirty="0"/>
              <a:t>toplam; </a:t>
            </a:r>
          </a:p>
          <a:p>
            <a:pPr marL="0" indent="0">
              <a:buNone/>
            </a:pPr>
            <a:r>
              <a:rPr lang="tr-TR" sz="2200" dirty="0" smtClean="0"/>
              <a:t>			toplam </a:t>
            </a:r>
            <a:r>
              <a:rPr lang="tr-TR" sz="2200" dirty="0"/>
              <a:t>= a + b; </a:t>
            </a:r>
          </a:p>
          <a:p>
            <a:pPr marL="0" indent="0">
              <a:buNone/>
            </a:pPr>
            <a:r>
              <a:rPr lang="tr-TR" sz="2200" dirty="0" smtClean="0"/>
              <a:t>			</a:t>
            </a:r>
            <a:r>
              <a:rPr lang="tr-TR" sz="2200" dirty="0" err="1" smtClean="0"/>
              <a:t>return</a:t>
            </a:r>
            <a:r>
              <a:rPr lang="tr-TR" sz="2200" dirty="0" smtClean="0"/>
              <a:t> </a:t>
            </a:r>
            <a:r>
              <a:rPr lang="tr-TR" sz="2200" dirty="0"/>
              <a:t>toplam; </a:t>
            </a:r>
          </a:p>
          <a:p>
            <a:pPr marL="0" indent="0">
              <a:buNone/>
            </a:pPr>
            <a:r>
              <a:rPr lang="tr-TR" sz="2200" dirty="0" smtClean="0"/>
              <a:t>			} </a:t>
            </a:r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			</a:t>
            </a:r>
            <a:r>
              <a:rPr lang="tr-TR" sz="2200" dirty="0" err="1" smtClean="0"/>
              <a:t>public</a:t>
            </a:r>
            <a:r>
              <a:rPr lang="tr-TR" sz="2200" dirty="0" smtClean="0"/>
              <a:t> </a:t>
            </a:r>
            <a:r>
              <a:rPr lang="tr-TR" sz="2200" dirty="0" err="1"/>
              <a:t>void</a:t>
            </a:r>
            <a:r>
              <a:rPr lang="tr-TR" sz="2200" dirty="0"/>
              <a:t> </a:t>
            </a:r>
            <a:r>
              <a:rPr lang="tr-TR" sz="2200" dirty="0" err="1"/>
              <a:t>EkranaYazdir</a:t>
            </a:r>
            <a:r>
              <a:rPr lang="tr-TR" sz="2200" dirty="0"/>
              <a:t>() </a:t>
            </a:r>
          </a:p>
          <a:p>
            <a:pPr marL="0" indent="0">
              <a:buNone/>
            </a:pPr>
            <a:r>
              <a:rPr lang="tr-TR" sz="2200" dirty="0" smtClean="0"/>
              <a:t>			{ </a:t>
            </a:r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			</a:t>
            </a:r>
            <a:r>
              <a:rPr lang="tr-TR" sz="2200" dirty="0" err="1" smtClean="0"/>
              <a:t>Console.WriteLine</a:t>
            </a:r>
            <a:r>
              <a:rPr lang="tr-TR" sz="2200" dirty="0" smtClean="0"/>
              <a:t>(Hesapla(5</a:t>
            </a:r>
            <a:r>
              <a:rPr lang="tr-TR" sz="2200" dirty="0"/>
              <a:t>, 6)); </a:t>
            </a:r>
          </a:p>
          <a:p>
            <a:pPr marL="0" indent="0">
              <a:buNone/>
            </a:pPr>
            <a:r>
              <a:rPr lang="tr-TR" sz="2200" dirty="0" smtClean="0"/>
              <a:t>			} 		</a:t>
            </a:r>
          </a:p>
          <a:p>
            <a:pPr marL="0" indent="0">
              <a:buNone/>
            </a:pPr>
            <a:r>
              <a:rPr lang="tr-TR" sz="2200" dirty="0"/>
              <a:t>	</a:t>
            </a:r>
            <a:r>
              <a:rPr lang="tr-TR" sz="2200" dirty="0" smtClean="0"/>
              <a:t>	} </a:t>
            </a:r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			</a:t>
            </a:r>
            <a:r>
              <a:rPr lang="tr-TR" sz="2200" dirty="0" err="1" smtClean="0"/>
              <a:t>class</a:t>
            </a:r>
            <a:r>
              <a:rPr lang="tr-TR" sz="2200" dirty="0" smtClean="0"/>
              <a:t> </a:t>
            </a:r>
            <a:r>
              <a:rPr lang="tr-TR" sz="2200" dirty="0"/>
              <a:t>Program </a:t>
            </a:r>
          </a:p>
          <a:p>
            <a:pPr marL="0" indent="0">
              <a:buNone/>
            </a:pPr>
            <a:r>
              <a:rPr lang="tr-TR" sz="2200" dirty="0" smtClean="0"/>
              <a:t>			{ </a:t>
            </a:r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				</a:t>
            </a:r>
            <a:r>
              <a:rPr lang="tr-TR" sz="2200" dirty="0" err="1" smtClean="0"/>
              <a:t>static</a:t>
            </a:r>
            <a:r>
              <a:rPr lang="tr-TR" sz="2200" dirty="0" smtClean="0"/>
              <a:t> </a:t>
            </a:r>
            <a:r>
              <a:rPr lang="tr-TR" sz="2200" dirty="0" err="1"/>
              <a:t>void</a:t>
            </a:r>
            <a:r>
              <a:rPr lang="tr-TR" sz="2200" dirty="0"/>
              <a:t> Main(</a:t>
            </a:r>
            <a:r>
              <a:rPr lang="tr-TR" sz="2200" dirty="0" err="1"/>
              <a:t>string</a:t>
            </a:r>
            <a:r>
              <a:rPr lang="tr-TR" sz="2200" dirty="0"/>
              <a:t>[] </a:t>
            </a:r>
            <a:r>
              <a:rPr lang="tr-TR" sz="2200" dirty="0" err="1"/>
              <a:t>args</a:t>
            </a:r>
            <a:r>
              <a:rPr lang="tr-TR" sz="2200" dirty="0"/>
              <a:t>) </a:t>
            </a:r>
          </a:p>
          <a:p>
            <a:pPr marL="0" indent="0">
              <a:buNone/>
            </a:pPr>
            <a:r>
              <a:rPr lang="tr-TR" sz="2200" dirty="0" smtClean="0"/>
              <a:t>				{ </a:t>
            </a:r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					A </a:t>
            </a:r>
            <a:r>
              <a:rPr lang="tr-TR" sz="2200" dirty="0" err="1"/>
              <a:t>yeniSinif</a:t>
            </a:r>
            <a:r>
              <a:rPr lang="tr-TR" sz="2200" dirty="0"/>
              <a:t> = </a:t>
            </a:r>
            <a:r>
              <a:rPr lang="tr-TR" sz="2200" dirty="0" err="1"/>
              <a:t>new</a:t>
            </a:r>
            <a:r>
              <a:rPr lang="tr-TR" sz="2200" dirty="0"/>
              <a:t> A(); </a:t>
            </a:r>
          </a:p>
          <a:p>
            <a:pPr marL="0" indent="0">
              <a:buNone/>
            </a:pPr>
            <a:r>
              <a:rPr lang="tr-TR" sz="2200" dirty="0" smtClean="0"/>
              <a:t>					</a:t>
            </a:r>
            <a:r>
              <a:rPr lang="tr-TR" sz="2200" dirty="0" err="1" smtClean="0"/>
              <a:t>yeniSinif.EkranaYazdir</a:t>
            </a:r>
            <a:r>
              <a:rPr lang="tr-TR" sz="2200" dirty="0"/>
              <a:t>(); </a:t>
            </a:r>
          </a:p>
          <a:p>
            <a:pPr marL="0" indent="0">
              <a:buNone/>
            </a:pPr>
            <a:r>
              <a:rPr lang="tr-TR" sz="2200" dirty="0" smtClean="0"/>
              <a:t>				} </a:t>
            </a:r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			} </a:t>
            </a:r>
            <a:r>
              <a:rPr lang="tr-TR" sz="2200" dirty="0"/>
              <a:t>	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736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1586752"/>
          </a:xfrm>
        </p:spPr>
        <p:txBody>
          <a:bodyPr>
            <a:normAutofit/>
          </a:bodyPr>
          <a:lstStyle/>
          <a:p>
            <a:r>
              <a:rPr lang="tr-TR" dirty="0" err="1"/>
              <a:t>Metodların</a:t>
            </a:r>
            <a:r>
              <a:rPr lang="tr-TR" dirty="0"/>
              <a:t> aşırı yüklenmesi (</a:t>
            </a:r>
            <a:r>
              <a:rPr lang="tr-TR" dirty="0" err="1"/>
              <a:t>Overload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2084294"/>
            <a:ext cx="10353762" cy="4652682"/>
          </a:xfrm>
        </p:spPr>
        <p:txBody>
          <a:bodyPr/>
          <a:lstStyle/>
          <a:p>
            <a:r>
              <a:rPr lang="tr-TR" dirty="0"/>
              <a:t>Aynı isme sahip, dışardan değer alma sayıları yada tipleri farklı olan </a:t>
            </a:r>
            <a:r>
              <a:rPr lang="tr-TR" dirty="0" err="1"/>
              <a:t>metodlardır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Aşırı </a:t>
            </a:r>
            <a:r>
              <a:rPr lang="tr-TR" dirty="0"/>
              <a:t>yüklenmiş </a:t>
            </a:r>
            <a:r>
              <a:rPr lang="tr-TR" dirty="0" err="1"/>
              <a:t>metodlar</a:t>
            </a:r>
            <a:r>
              <a:rPr lang="tr-TR" dirty="0"/>
              <a:t> kullanıldıkları sınıflarda, bu sınıflara ait nesne örnekleri için aynı isme sahip fakat farklı görevleri yerine getirebilen (benzer görevi farklı sayı veya tipte parametre ile yerine getirebilen) fonksiyonellikler kazandırır. </a:t>
            </a:r>
            <a:endParaRPr lang="tr-TR" dirty="0" smtClean="0"/>
          </a:p>
          <a:p>
            <a:r>
              <a:rPr lang="tr-TR" dirty="0" smtClean="0"/>
              <a:t>Burada </a:t>
            </a:r>
            <a:r>
              <a:rPr lang="tr-TR" dirty="0"/>
              <a:t>dikkat edilmesi gereken başlıca husus geri dönüş tipinin değişmesi ile aşırı yüklenmiş </a:t>
            </a:r>
            <a:r>
              <a:rPr lang="tr-TR" dirty="0" err="1"/>
              <a:t>metod</a:t>
            </a:r>
            <a:r>
              <a:rPr lang="tr-TR" dirty="0"/>
              <a:t> oluşturulamamasıdır. </a:t>
            </a:r>
          </a:p>
        </p:txBody>
      </p:sp>
    </p:spTree>
    <p:extLst>
      <p:ext uri="{BB962C8B-B14F-4D97-AF65-F5344CB8AC3E}">
        <p14:creationId xmlns:p14="http://schemas.microsoft.com/office/powerpoint/2010/main" val="2497781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94131"/>
            <a:ext cx="10353761" cy="941294"/>
          </a:xfrm>
        </p:spPr>
        <p:txBody>
          <a:bodyPr>
            <a:normAutofit/>
          </a:bodyPr>
          <a:lstStyle/>
          <a:p>
            <a:r>
              <a:rPr lang="tr-TR" sz="2000" dirty="0"/>
              <a:t>Örnek: </a:t>
            </a:r>
            <a:r>
              <a:rPr lang="tr-TR" sz="2000" b="0" dirty="0" err="1"/>
              <a:t>integer</a:t>
            </a:r>
            <a:r>
              <a:rPr lang="tr-TR" sz="2000" b="0" dirty="0"/>
              <a:t>, </a:t>
            </a:r>
            <a:r>
              <a:rPr lang="tr-TR" sz="2000" b="0" dirty="0" err="1"/>
              <a:t>double</a:t>
            </a:r>
            <a:r>
              <a:rPr lang="tr-TR" sz="2000" b="0" dirty="0"/>
              <a:t> ve </a:t>
            </a:r>
            <a:r>
              <a:rPr lang="tr-TR" sz="2000" b="0" dirty="0" err="1"/>
              <a:t>string</a:t>
            </a:r>
            <a:r>
              <a:rPr lang="tr-TR" sz="2000" b="0" dirty="0"/>
              <a:t> değerler ile toplama yapan </a:t>
            </a:r>
            <a:r>
              <a:rPr lang="tr-TR" sz="2000" b="0" dirty="0" err="1"/>
              <a:t>metod</a:t>
            </a:r>
            <a:r>
              <a:rPr lang="tr-TR" sz="2000" b="0" dirty="0"/>
              <a:t>. 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210234"/>
            <a:ext cx="10353762" cy="547295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Toplama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Sonuc</a:t>
            </a:r>
            <a:r>
              <a:rPr lang="tr-TR" dirty="0"/>
              <a:t>(</a:t>
            </a:r>
            <a:r>
              <a:rPr lang="tr-TR" dirty="0" err="1"/>
              <a:t>int</a:t>
            </a:r>
            <a:r>
              <a:rPr lang="tr-TR" dirty="0"/>
              <a:t> a)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a + a;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fr-FR" dirty="0" smtClean="0"/>
              <a:t>public </a:t>
            </a:r>
            <a:r>
              <a:rPr lang="fr-FR" dirty="0"/>
              <a:t>double </a:t>
            </a:r>
            <a:r>
              <a:rPr lang="fr-FR" dirty="0" err="1"/>
              <a:t>Sonuc</a:t>
            </a:r>
            <a:r>
              <a:rPr lang="fr-FR" dirty="0"/>
              <a:t>(double a, double b)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a + b;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</a:t>
            </a:r>
            <a:r>
              <a:rPr lang="tr-TR" dirty="0" err="1"/>
              <a:t>Sonuc</a:t>
            </a:r>
            <a:r>
              <a:rPr lang="tr-TR" dirty="0"/>
              <a:t>(</a:t>
            </a:r>
            <a:r>
              <a:rPr lang="tr-TR" dirty="0" err="1"/>
              <a:t>string</a:t>
            </a:r>
            <a:r>
              <a:rPr lang="tr-TR" dirty="0"/>
              <a:t> a)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a;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0376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21024"/>
            <a:ext cx="10353761" cy="954741"/>
          </a:xfrm>
        </p:spPr>
        <p:txBody>
          <a:bodyPr>
            <a:normAutofit/>
          </a:bodyPr>
          <a:lstStyle/>
          <a:p>
            <a:r>
              <a:rPr lang="tr-TR" sz="2000" dirty="0"/>
              <a:t>Örnek: </a:t>
            </a:r>
            <a:r>
              <a:rPr lang="tr-TR" sz="2000" b="0" dirty="0" err="1"/>
              <a:t>integer</a:t>
            </a:r>
            <a:r>
              <a:rPr lang="tr-TR" sz="2000" b="0" dirty="0"/>
              <a:t>, </a:t>
            </a:r>
            <a:r>
              <a:rPr lang="tr-TR" sz="2000" b="0" dirty="0" err="1"/>
              <a:t>double</a:t>
            </a:r>
            <a:r>
              <a:rPr lang="tr-TR" sz="2000" b="0" dirty="0"/>
              <a:t> ve </a:t>
            </a:r>
            <a:r>
              <a:rPr lang="tr-TR" sz="2000" b="0" dirty="0" err="1"/>
              <a:t>string</a:t>
            </a:r>
            <a:r>
              <a:rPr lang="tr-TR" sz="2000" b="0" dirty="0"/>
              <a:t> değerler ile toplama yapan </a:t>
            </a:r>
            <a:r>
              <a:rPr lang="tr-TR" sz="2000" b="0" dirty="0" err="1"/>
              <a:t>metod</a:t>
            </a:r>
            <a:r>
              <a:rPr lang="tr-TR" sz="2000" b="0" dirty="0"/>
              <a:t>. 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27847"/>
            <a:ext cx="10353762" cy="5768788"/>
          </a:xfrm>
        </p:spPr>
        <p:txBody>
          <a:bodyPr>
            <a:normAutofit fontScale="70000" lnSpcReduction="20000"/>
          </a:bodyPr>
          <a:lstStyle/>
          <a:p>
            <a:r>
              <a:rPr lang="tr-TR" sz="2600" dirty="0" err="1" smtClean="0"/>
              <a:t>Sonuc</a:t>
            </a:r>
            <a:r>
              <a:rPr lang="tr-TR" sz="2600" dirty="0" smtClean="0"/>
              <a:t> isimli </a:t>
            </a:r>
            <a:r>
              <a:rPr lang="tr-TR" sz="2600" dirty="0" err="1" smtClean="0"/>
              <a:t>metod</a:t>
            </a:r>
            <a:r>
              <a:rPr lang="tr-TR" sz="2600" dirty="0" smtClean="0"/>
              <a:t> 3 defa kullanılmış ancak </a:t>
            </a:r>
            <a:r>
              <a:rPr lang="tr-TR" sz="2600" dirty="0" err="1" smtClean="0"/>
              <a:t>herbirinde</a:t>
            </a:r>
            <a:r>
              <a:rPr lang="tr-TR" sz="2600" dirty="0" smtClean="0"/>
              <a:t> dışardan aldığı değerlerin tipleri ve sayıları değişmiştir. Main </a:t>
            </a:r>
            <a:r>
              <a:rPr lang="tr-TR" sz="2600" dirty="0" err="1" smtClean="0"/>
              <a:t>içersimde</a:t>
            </a:r>
            <a:r>
              <a:rPr lang="tr-TR" sz="2600" dirty="0" smtClean="0"/>
              <a:t> t isimli nesne ekrana yazdırılırken oluşan görünüm bize bu metodun 3 farlı şekilde kullanılabileceğini söylemektedir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Toplama </a:t>
            </a:r>
            <a:r>
              <a:rPr lang="tr-TR" dirty="0"/>
              <a:t>t = </a:t>
            </a:r>
            <a:r>
              <a:rPr lang="tr-TR" dirty="0" err="1"/>
              <a:t>new</a:t>
            </a:r>
            <a:r>
              <a:rPr lang="tr-TR" dirty="0"/>
              <a:t> Toplama();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Console.WriteLine</a:t>
            </a:r>
            <a:r>
              <a:rPr lang="tr-TR" dirty="0"/>
              <a:t>("1. </a:t>
            </a:r>
            <a:r>
              <a:rPr lang="tr-TR" dirty="0" err="1"/>
              <a:t>Metod</a:t>
            </a:r>
            <a:r>
              <a:rPr lang="tr-TR" dirty="0"/>
              <a:t> : " +</a:t>
            </a:r>
            <a:r>
              <a:rPr lang="tr-TR" dirty="0" err="1"/>
              <a:t>t.Sonuc</a:t>
            </a:r>
            <a:r>
              <a:rPr lang="tr-TR" dirty="0"/>
              <a:t>(5));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Console.WriteLine</a:t>
            </a:r>
            <a:r>
              <a:rPr lang="tr-TR" dirty="0"/>
              <a:t>("2. </a:t>
            </a:r>
            <a:r>
              <a:rPr lang="tr-TR" dirty="0" err="1"/>
              <a:t>Metod</a:t>
            </a:r>
            <a:r>
              <a:rPr lang="tr-TR" dirty="0"/>
              <a:t> : " + </a:t>
            </a:r>
            <a:r>
              <a:rPr lang="tr-TR" dirty="0" err="1"/>
              <a:t>t.Sonuc</a:t>
            </a:r>
            <a:r>
              <a:rPr lang="tr-TR" dirty="0"/>
              <a:t>(5, 6));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Console.WriteLine</a:t>
            </a:r>
            <a:r>
              <a:rPr lang="tr-TR" dirty="0"/>
              <a:t>("3. </a:t>
            </a:r>
            <a:r>
              <a:rPr lang="tr-TR" dirty="0" err="1"/>
              <a:t>Metod</a:t>
            </a:r>
            <a:r>
              <a:rPr lang="tr-TR" dirty="0"/>
              <a:t> : " + </a:t>
            </a:r>
            <a:r>
              <a:rPr lang="tr-TR" dirty="0" err="1"/>
              <a:t>t.Sonuc</a:t>
            </a:r>
            <a:r>
              <a:rPr lang="tr-TR" dirty="0"/>
              <a:t>("</a:t>
            </a:r>
            <a:r>
              <a:rPr lang="tr-TR" dirty="0" err="1"/>
              <a:t>Overload</a:t>
            </a:r>
            <a:r>
              <a:rPr lang="tr-TR" dirty="0"/>
              <a:t>")); </a:t>
            </a:r>
          </a:p>
          <a:p>
            <a:pPr marL="0" indent="0">
              <a:buNone/>
            </a:pPr>
            <a:r>
              <a:rPr lang="tr-TR" dirty="0" smtClean="0"/>
              <a:t>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} </a:t>
            </a:r>
            <a:r>
              <a:rPr lang="tr-TR" dirty="0"/>
              <a:t>	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9776" y="2179096"/>
            <a:ext cx="4605279" cy="16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03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372</Words>
  <Application>Microsoft Office PowerPoint</Application>
  <PresentationFormat>Geniş ekran</PresentationFormat>
  <Paragraphs>145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Andalus</vt:lpstr>
      <vt:lpstr>Arial</vt:lpstr>
      <vt:lpstr>Bookman Old Style</vt:lpstr>
      <vt:lpstr>Rockwell</vt:lpstr>
      <vt:lpstr>Damask</vt:lpstr>
      <vt:lpstr>Nesneye Dayalı Programlama 1</vt:lpstr>
      <vt:lpstr>Metodlar</vt:lpstr>
      <vt:lpstr>Metodlar</vt:lpstr>
      <vt:lpstr>Metodlar</vt:lpstr>
      <vt:lpstr>Örnek : 2 tam sayıyı toplayıp sonucu geri döndüren metot. </vt:lpstr>
      <vt:lpstr>Örnek: Ekrana bilgi yazdıran metot </vt:lpstr>
      <vt:lpstr>Metodların aşırı yüklenmesi (Overload) </vt:lpstr>
      <vt:lpstr>Örnek: integer, double ve string değerler ile toplama yapan metod. </vt:lpstr>
      <vt:lpstr>Örnek: integer, double ve string değerler ile toplama yapan metod. </vt:lpstr>
      <vt:lpstr>Örnek: klavyeden girilen 2 sayıdan büyük olanını ekrana yazdıran program</vt:lpstr>
      <vt:lpstr>Örnek: klavyeden girilen 2 sayıdan büyük olanını ekrana yazdıran program</vt:lpstr>
      <vt:lpstr>Çalışma Soruları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ronaldinho424</dc:creator>
  <cp:lastModifiedBy>ronaldinho424</cp:lastModifiedBy>
  <cp:revision>11</cp:revision>
  <dcterms:created xsi:type="dcterms:W3CDTF">2018-09-09T14:48:10Z</dcterms:created>
  <dcterms:modified xsi:type="dcterms:W3CDTF">2018-09-11T21:14:05Z</dcterms:modified>
</cp:coreProperties>
</file>